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37" r:id="rId5"/>
    <p:sldId id="435" r:id="rId6"/>
    <p:sldId id="414" r:id="rId7"/>
    <p:sldId id="415" r:id="rId8"/>
    <p:sldId id="263" r:id="rId9"/>
    <p:sldId id="264" r:id="rId10"/>
    <p:sldId id="262" r:id="rId11"/>
    <p:sldId id="265" r:id="rId12"/>
    <p:sldId id="432" r:id="rId13"/>
    <p:sldId id="429" r:id="rId14"/>
    <p:sldId id="434" r:id="rId15"/>
    <p:sldId id="433" r:id="rId16"/>
    <p:sldId id="258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6F466-CAF4-4E5F-B415-684E1ECD228B}" v="71" dt="2023-05-16T07:08:04.375"/>
    <p1510:client id="{C55EAAFC-7E5F-5FC6-500A-011832BA1ED6}" v="1" dt="2023-05-16T08:41:01.837"/>
    <p1510:client id="{CEDD9AB8-26BF-4511-AC71-B58FA913A750}" v="8" dt="2023-05-15T13:40:44.727"/>
    <p1510:client id="{DBBFCADA-13AA-4F5F-A000-0175FC24E357}" v="1" dt="2023-05-16T08:52:37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301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DBBFCADA-13AA-4F5F-A000-0175FC24E357}"/>
    <pc:docChg chg="undo custSel addSld delSld modSld">
      <pc:chgData name="Stijn Weijermars" userId="2933e1d2-70ff-47b3-ad61-d61e32fda646" providerId="ADAL" clId="{DBBFCADA-13AA-4F5F-A000-0175FC24E357}" dt="2023-05-16T09:14:30.198" v="25" actId="47"/>
      <pc:docMkLst>
        <pc:docMk/>
      </pc:docMkLst>
      <pc:sldChg chg="modSp mod">
        <pc:chgData name="Stijn Weijermars" userId="2933e1d2-70ff-47b3-ad61-d61e32fda646" providerId="ADAL" clId="{DBBFCADA-13AA-4F5F-A000-0175FC24E357}" dt="2023-05-16T09:14:27.136" v="24"/>
        <pc:sldMkLst>
          <pc:docMk/>
          <pc:sldMk cId="2216590961" sldId="433"/>
        </pc:sldMkLst>
        <pc:spChg chg="mod">
          <ac:chgData name="Stijn Weijermars" userId="2933e1d2-70ff-47b3-ad61-d61e32fda646" providerId="ADAL" clId="{DBBFCADA-13AA-4F5F-A000-0175FC24E357}" dt="2023-05-16T09:14:27.136" v="24"/>
          <ac:spMkLst>
            <pc:docMk/>
            <pc:sldMk cId="2216590961" sldId="433"/>
            <ac:spMk id="3" creationId="{00000000-0000-0000-0000-000000000000}"/>
          </ac:spMkLst>
        </pc:spChg>
      </pc:sldChg>
      <pc:sldChg chg="modSp new del mod">
        <pc:chgData name="Stijn Weijermars" userId="2933e1d2-70ff-47b3-ad61-d61e32fda646" providerId="ADAL" clId="{DBBFCADA-13AA-4F5F-A000-0175FC24E357}" dt="2023-05-16T09:14:30.198" v="25" actId="47"/>
        <pc:sldMkLst>
          <pc:docMk/>
          <pc:sldMk cId="1756210641" sldId="436"/>
        </pc:sldMkLst>
        <pc:spChg chg="mod">
          <ac:chgData name="Stijn Weijermars" userId="2933e1d2-70ff-47b3-ad61-d61e32fda646" providerId="ADAL" clId="{DBBFCADA-13AA-4F5F-A000-0175FC24E357}" dt="2023-05-16T09:14:17.042" v="21" actId="20577"/>
          <ac:spMkLst>
            <pc:docMk/>
            <pc:sldMk cId="1756210641" sldId="436"/>
            <ac:spMk id="3" creationId="{933BC452-A2F3-EB70-9D53-FD2D629E4D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16-5-2023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16-5-2023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16-5-2023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16-5-2023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16-5-2023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3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16-5-2023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16-5-2023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16-5-2023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1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--oEEejJ8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2rcwaKzDY4" TargetMode="External"/><Relationship Id="rId2" Type="http://schemas.openxmlformats.org/officeDocument/2006/relationships/hyperlink" Target="https://youtu.be/Dk3MVefvZh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onder-het-maaiveld.nl/nieuws/108-onder-het-maaiveld-toont-de-ongeziene-wereld-onder-onze-voet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os.nl/video/2474770-het-regent-het-regent-wat-te-doen-met-al-dat-water" TargetMode="Externa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ater en droge bodem â Stockfoto Â© joruba75 #44841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53" y="-924119"/>
            <a:ext cx="12291753" cy="77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  <a:p>
            <a:r>
              <a:rPr lang="nl-N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2 Water &amp; </a:t>
            </a:r>
            <a:r>
              <a:rPr lang="nl-NL" sz="4000">
                <a:solidFill>
                  <a:schemeClr val="accent1">
                    <a:lumMod val="60000"/>
                    <a:lumOff val="40000"/>
                  </a:schemeClr>
                </a:solidFill>
              </a:rPr>
              <a:t>Bodem </a:t>
            </a:r>
            <a:endParaRPr lang="nl-NL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nl-N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IBS Inrichting van een gebied, </a:t>
            </a:r>
          </a:p>
          <a:p>
            <a:r>
              <a:rPr lang="nl-N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Specialisatie Water &amp; Energie</a:t>
            </a:r>
          </a:p>
        </p:txBody>
      </p:sp>
    </p:spTree>
    <p:extLst>
      <p:ext uri="{BB962C8B-B14F-4D97-AF65-F5344CB8AC3E}">
        <p14:creationId xmlns:p14="http://schemas.microsoft.com/office/powerpoint/2010/main" val="384378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doorlaatbaarheid</a:t>
            </a:r>
          </a:p>
        </p:txBody>
      </p:sp>
      <p:pic>
        <p:nvPicPr>
          <p:cNvPr id="12290" name="Picture 2" descr="(2 tot 63Âµm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26" y="1258762"/>
            <a:ext cx="5457532" cy="53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9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rol kan organisch materiaal hierin spelen?</a:t>
            </a:r>
          </a:p>
        </p:txBody>
      </p:sp>
      <p:pic>
        <p:nvPicPr>
          <p:cNvPr id="12290" name="Picture 2" descr="(2 tot 63Âµm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54" y="1529542"/>
            <a:ext cx="5180503" cy="50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6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 uit: Wat is Carbon-</a:t>
            </a:r>
            <a:r>
              <a:rPr lang="nl-NL" dirty="0" err="1"/>
              <a:t>farming</a:t>
            </a:r>
            <a:r>
              <a:rPr lang="nl-NL" dirty="0"/>
              <a:t> en wat heeft dit te maken met water?</a:t>
            </a:r>
          </a:p>
          <a:p>
            <a:r>
              <a:rPr lang="nl-NL" dirty="0"/>
              <a:t>Bespreken einde les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https://youtu.be/BW7tHV8HZzw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6590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D054D8D-96CB-49A4-93E8-4237F79F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7" y="452437"/>
            <a:ext cx="58769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Achtergrond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Achtergrond bronnen over de bodem(processen)</a:t>
            </a:r>
          </a:p>
          <a:p>
            <a:pPr marL="215900" indent="-215900"/>
            <a:r>
              <a:rPr lang="nl-NL" dirty="0">
                <a:hlinkClick r:id="rId2"/>
              </a:rPr>
              <a:t>https://youtu.be/Dk3MVefvZh4</a:t>
            </a:r>
            <a:endParaRPr lang="nl-NL" dirty="0">
              <a:cs typeface="Arial"/>
            </a:endParaRPr>
          </a:p>
          <a:p>
            <a:pPr marL="215900" indent="-215900"/>
            <a:r>
              <a:rPr lang="nl-NL" dirty="0">
                <a:hlinkClick r:id="rId3"/>
              </a:rPr>
              <a:t>https://www.youtube.com/watch?v=12rcwaKzDY4</a:t>
            </a:r>
            <a:endParaRPr lang="nl-NL" dirty="0">
              <a:cs typeface="Arial"/>
            </a:endParaRPr>
          </a:p>
          <a:p>
            <a:pPr marL="215900" indent="-215900"/>
            <a:r>
              <a:rPr lang="nl-NL" dirty="0" err="1"/>
              <a:t>Netflix</a:t>
            </a:r>
            <a:r>
              <a:rPr lang="nl-NL" dirty="0"/>
              <a:t>: Kiss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ground</a:t>
            </a:r>
            <a:br>
              <a:rPr lang="nl-NL" dirty="0">
                <a:cs typeface="Arial"/>
              </a:rPr>
            </a:br>
            <a:br>
              <a:rPr lang="nl-NL" dirty="0">
                <a:cs typeface="Arial"/>
              </a:rPr>
            </a:br>
            <a:br>
              <a:rPr lang="nl-NL" dirty="0">
                <a:cs typeface="Arial"/>
              </a:rPr>
            </a:br>
            <a:r>
              <a:rPr lang="nl-NL" dirty="0">
                <a:cs typeface="Arial"/>
              </a:rPr>
              <a:t>EN:   </a:t>
            </a:r>
            <a:r>
              <a:rPr lang="nl-NL" dirty="0">
                <a:ea typeface="+mn-lt"/>
                <a:cs typeface="+mn-lt"/>
                <a:hlinkClick r:id="rId4"/>
              </a:rPr>
              <a:t>Onder Het Maaiveld - Film 'Onder het Maaiveld' toont de ongeziene wereld onder onze voeten (onder-het-maaiveld.nl)</a:t>
            </a:r>
            <a:endParaRPr lang="nl-NL" dirty="0">
              <a:cs typeface="Arial"/>
            </a:endParaRPr>
          </a:p>
          <a:p>
            <a:pPr marL="215900" indent="-215900"/>
            <a:endParaRPr lang="nl-NL" dirty="0">
              <a:cs typeface="Arial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816B358-855F-417A-B579-60E620149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526" y="3967500"/>
            <a:ext cx="2518520" cy="25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2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B0A3B-3B12-FF67-D81C-F3BCB6741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Herhaling neerslag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43717C-2CAD-8BDD-8A9B-94479E341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nl-NL" dirty="0">
              <a:latin typeface="Arial"/>
              <a:cs typeface="Arial"/>
            </a:endParaRPr>
          </a:p>
          <a:p>
            <a:endParaRPr lang="nl-NL" dirty="0"/>
          </a:p>
          <a:p>
            <a:r>
              <a:rPr lang="nl-NL" dirty="0">
                <a:hlinkClick r:id="rId2"/>
              </a:rPr>
              <a:t>Het regent, het regent: wat te doen met al dat water? (nos.nl)</a:t>
            </a:r>
            <a:endParaRPr lang="nl-NL"/>
          </a:p>
          <a:p>
            <a:r>
              <a:rPr lang="nl-NL" dirty="0">
                <a:latin typeface="Arial"/>
                <a:cs typeface="Arial"/>
              </a:rPr>
              <a:t>En de </a:t>
            </a:r>
            <a:r>
              <a:rPr lang="nl-NL" dirty="0" err="1">
                <a:latin typeface="Arial"/>
                <a:cs typeface="Arial"/>
              </a:rPr>
              <a:t>bosatlas</a:t>
            </a:r>
            <a:r>
              <a:rPr lang="nl-NL">
                <a:latin typeface="Arial"/>
                <a:cs typeface="Arial"/>
              </a:rPr>
              <a:t>: hoofdstuk 5! Neerslag en verdamping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3F97AF-9F0E-C035-A807-F28CA2CA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DBEE-897F-4EC1-A51D-A6FFB8C705B1}" type="datetime1">
              <a:t>16-5-2023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94A7FB-DCA4-4C9A-3A97-6D4B8397C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1D2E40-CA5E-08C2-10EA-6DF15ED5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&amp; Bodem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475" y="1709738"/>
            <a:ext cx="8498205" cy="4419599"/>
          </a:xfrm>
        </p:spPr>
        <p:txBody>
          <a:bodyPr>
            <a:normAutofit/>
          </a:bodyPr>
          <a:lstStyle/>
          <a:p>
            <a:r>
              <a:rPr lang="nl-NL" dirty="0"/>
              <a:t>Water en de bodem/ondergrond zijn onafscheidelijk met elkaar verbonden;</a:t>
            </a:r>
          </a:p>
          <a:p>
            <a:pPr lvl="1"/>
            <a:r>
              <a:rPr lang="nl-NL" dirty="0"/>
              <a:t>boven het maaiveld door het oppervlaktewater, het type landgebruik, maar ook door het peilbeheer dat moet zorgen voor droge voeten. </a:t>
            </a:r>
          </a:p>
          <a:p>
            <a:pPr lvl="1"/>
            <a:r>
              <a:rPr lang="nl-NL" dirty="0"/>
              <a:t>onder de grond waar grondwater en bodem op elkaar inwerken in termen van chemie, biologie en fysische kwaliteit. </a:t>
            </a:r>
          </a:p>
          <a:p>
            <a:endParaRPr lang="nl-NL" dirty="0"/>
          </a:p>
          <a:p>
            <a:r>
              <a:rPr lang="nl-NL" dirty="0"/>
              <a:t>Activiteiten boven en onder het maaiveld, externe invloeden, hebben effect op de kwaliteit van het water, de bodem en de leefomgeving.</a:t>
            </a:r>
          </a:p>
        </p:txBody>
      </p:sp>
    </p:spTree>
    <p:extLst>
      <p:ext uri="{BB962C8B-B14F-4D97-AF65-F5344CB8AC3E}">
        <p14:creationId xmlns:p14="http://schemas.microsoft.com/office/powerpoint/2010/main" val="768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Relatie water en kwaliteit van de bodem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Even een stukje herhaling over bodem…..</a:t>
            </a:r>
          </a:p>
        </p:txBody>
      </p:sp>
    </p:spTree>
    <p:extLst>
      <p:ext uri="{BB962C8B-B14F-4D97-AF65-F5344CB8AC3E}">
        <p14:creationId xmlns:p14="http://schemas.microsoft.com/office/powerpoint/2010/main" val="339172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2"/>
          <a:srcRect l="14334" t="22863" r="15277" b="16462"/>
          <a:stretch/>
        </p:blipFill>
        <p:spPr>
          <a:xfrm>
            <a:off x="1482142" y="2616888"/>
            <a:ext cx="6361091" cy="30827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bodem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4"/>
            <a:ext cx="11036121" cy="4665327"/>
          </a:xfrm>
        </p:spPr>
        <p:txBody>
          <a:bodyPr>
            <a:normAutofit/>
          </a:bodyPr>
          <a:lstStyle/>
          <a:p>
            <a:pPr lvl="1"/>
            <a:r>
              <a:rPr lang="nl-NL" dirty="0"/>
              <a:t>De bodem is het resultaat van afbraak van organisch materiaal en van mineraal materiaal afkomstig van verwering van het moedergesteente. </a:t>
            </a:r>
          </a:p>
          <a:p>
            <a:pPr lvl="1"/>
            <a:r>
              <a:rPr lang="nl-NL" dirty="0"/>
              <a:t>De bodem bevat twee soorten “vast materiaal”: de minerale en de organische bestanddelen.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612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ideale bodem</a:t>
            </a:r>
          </a:p>
        </p:txBody>
      </p:sp>
      <p:pic>
        <p:nvPicPr>
          <p:cNvPr id="1026" name="Picture 2" descr="http://library.wur.nl/WebQuery/file/lom/lorenet/images/fl33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92" y="1504831"/>
            <a:ext cx="6361135" cy="42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9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772" t="10872" r="7371" b="5326"/>
          <a:stretch/>
        </p:blipFill>
        <p:spPr>
          <a:xfrm>
            <a:off x="-1" y="0"/>
            <a:ext cx="1337021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Organische bestanddelen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De organische bestanddelen: dit zijn levende of dode organismen uit de bodem. De organische bestanddelen worden in vier categorieën onderverdeeld: </a:t>
            </a:r>
          </a:p>
          <a:p>
            <a:r>
              <a:rPr lang="nl-NL" dirty="0">
                <a:solidFill>
                  <a:schemeClr val="bg1"/>
                </a:solidFill>
              </a:rPr>
              <a:t>levende planten, dieren en micro-organismen (schimmels, bacteriën)</a:t>
            </a:r>
          </a:p>
          <a:p>
            <a:r>
              <a:rPr lang="nl-NL" dirty="0">
                <a:solidFill>
                  <a:schemeClr val="bg1"/>
                </a:solidFill>
              </a:rPr>
              <a:t>dierlijke uitwerpselen en net afgestorven planten en dieren</a:t>
            </a:r>
          </a:p>
          <a:p>
            <a:r>
              <a:rPr lang="nl-NL" dirty="0">
                <a:solidFill>
                  <a:schemeClr val="bg1"/>
                </a:solidFill>
              </a:rPr>
              <a:t>dode dieren en planten die in afbraak zijn</a:t>
            </a:r>
          </a:p>
          <a:p>
            <a:r>
              <a:rPr lang="nl-NL" dirty="0">
                <a:solidFill>
                  <a:schemeClr val="bg1"/>
                </a:solidFill>
              </a:rPr>
              <a:t>humus (laatste afbraakstadium van planten die rijk zijn aan koolstof). </a:t>
            </a:r>
          </a:p>
        </p:txBody>
      </p:sp>
    </p:spTree>
    <p:extLst>
      <p:ext uri="{BB962C8B-B14F-4D97-AF65-F5344CB8AC3E}">
        <p14:creationId xmlns:p14="http://schemas.microsoft.com/office/powerpoint/2010/main" val="29193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Organische stof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i="1" dirty="0"/>
              <a:t>Organisch materiaal </a:t>
            </a:r>
            <a:r>
              <a:rPr lang="nl-NL" dirty="0"/>
              <a:t>wordt in de bodem door micro-organismen afgebroken. </a:t>
            </a:r>
          </a:p>
          <a:p>
            <a:r>
              <a:rPr lang="nl-NL" dirty="0"/>
              <a:t>Wanneer het vers organisch materiaal zodanig is afgebroken dat het niet langer herkenbaar is, spreken we van </a:t>
            </a:r>
            <a:r>
              <a:rPr lang="nl-NL" b="1" i="1" dirty="0"/>
              <a:t>organische stof</a:t>
            </a:r>
            <a:r>
              <a:rPr lang="nl-NL" i="1" dirty="0"/>
              <a:t> </a:t>
            </a:r>
            <a:r>
              <a:rPr lang="nl-NL" dirty="0"/>
              <a:t>in de bodem. </a:t>
            </a:r>
          </a:p>
          <a:p>
            <a:r>
              <a:rPr lang="nl-NL" dirty="0"/>
              <a:t>Organische stof is een complex mengsel van koolstof houdende verbindingen en bestaat gemiddeld voor 58% uit koolstof. Dit cijfer kan variëren en </a:t>
            </a:r>
            <a:r>
              <a:rPr lang="nl-NL"/>
              <a:t>is onder meer </a:t>
            </a:r>
            <a:r>
              <a:rPr lang="nl-NL" dirty="0"/>
              <a:t>afhankelijk van de leeftijd van de organische stof in de bodem.</a:t>
            </a:r>
          </a:p>
        </p:txBody>
      </p:sp>
    </p:spTree>
    <p:extLst>
      <p:ext uri="{BB962C8B-B14F-4D97-AF65-F5344CB8AC3E}">
        <p14:creationId xmlns:p14="http://schemas.microsoft.com/office/powerpoint/2010/main" val="49125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Minerale delen</a:t>
            </a:r>
            <a:br>
              <a:rPr lang="nl-NL" dirty="0"/>
            </a:br>
            <a:r>
              <a:rPr lang="nl-NL" dirty="0"/>
              <a:t>Korrelgrootte in mm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4338" name="Picture 2" descr="www.nutrinorm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07" y="1760579"/>
            <a:ext cx="7079415" cy="40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27892" y="5479833"/>
            <a:ext cx="787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Grind	     </a:t>
            </a:r>
            <a:r>
              <a:rPr lang="nl-NL" sz="2800" dirty="0"/>
              <a:t>zand	  </a:t>
            </a:r>
            <a:r>
              <a:rPr lang="nl-NL" sz="2400" dirty="0" err="1"/>
              <a:t>silt</a:t>
            </a:r>
            <a:r>
              <a:rPr lang="nl-NL" sz="3600" dirty="0"/>
              <a:t>	    </a:t>
            </a:r>
            <a:r>
              <a:rPr lang="nl-NL" sz="2000" dirty="0"/>
              <a:t>klei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843303098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77F40F-D3FF-477D-B0D0-BB17206EB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332</TotalTime>
  <Words>438</Words>
  <Application>Microsoft Office PowerPoint</Application>
  <PresentationFormat>Breedbeeld</PresentationFormat>
  <Paragraphs>52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Yuverta</vt:lpstr>
      <vt:lpstr>PowerPoint-presentatie</vt:lpstr>
      <vt:lpstr>Herhaling neerslag</vt:lpstr>
      <vt:lpstr>Water &amp; Bodem</vt:lpstr>
      <vt:lpstr>Relatie water en kwaliteit van de bodem</vt:lpstr>
      <vt:lpstr>De bodem</vt:lpstr>
      <vt:lpstr>De ideale bodem</vt:lpstr>
      <vt:lpstr>Organische bestanddelen</vt:lpstr>
      <vt:lpstr>Organische stof</vt:lpstr>
      <vt:lpstr>Minerale delen Korrelgrootte in mm</vt:lpstr>
      <vt:lpstr>Water doorlaatbaarheid</vt:lpstr>
      <vt:lpstr>Welke rol kan organisch materiaal hierin spelen?</vt:lpstr>
      <vt:lpstr>Opdracht </vt:lpstr>
      <vt:lpstr>PowerPoint-presentatie</vt:lpstr>
      <vt:lpstr>Achtergrond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56</cp:revision>
  <dcterms:created xsi:type="dcterms:W3CDTF">2021-03-01T11:59:21Z</dcterms:created>
  <dcterms:modified xsi:type="dcterms:W3CDTF">2023-05-16T09:14:36Z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